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7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67" y="-2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9B24-E2C6-41C9-82A0-720353ADE3F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3EE401-2825-4B59-A1D1-4D2D437189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9B24-E2C6-41C9-82A0-720353ADE3F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E401-2825-4B59-A1D1-4D2D43718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3EE401-2825-4B59-A1D1-4D2D437189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9B24-E2C6-41C9-82A0-720353ADE3F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9B24-E2C6-41C9-82A0-720353ADE3F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3EE401-2825-4B59-A1D1-4D2D437189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9B24-E2C6-41C9-82A0-720353ADE3F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3EE401-2825-4B59-A1D1-4D2D437189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DC49B24-E2C6-41C9-82A0-720353ADE3F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E401-2825-4B59-A1D1-4D2D437189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9B24-E2C6-41C9-82A0-720353ADE3F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3EE401-2825-4B59-A1D1-4D2D437189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9B24-E2C6-41C9-82A0-720353ADE3F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3EE401-2825-4B59-A1D1-4D2D43718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9B24-E2C6-41C9-82A0-720353ADE3F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3EE401-2825-4B59-A1D1-4D2D43718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3EE401-2825-4B59-A1D1-4D2D437189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9B24-E2C6-41C9-82A0-720353ADE3F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3EE401-2825-4B59-A1D1-4D2D437189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DC49B24-E2C6-41C9-82A0-720353ADE3F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DC49B24-E2C6-41C9-82A0-720353ADE3F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3EE401-2825-4B59-A1D1-4D2D437189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smith@baltimorebsa.org" TargetMode="External"/><Relationship Id="rId2" Type="http://schemas.openxmlformats.org/officeDocument/2006/relationships/hyperlink" Target="mailto:pshields@baltimorebsa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Baltimore Area Council</a:t>
            </a:r>
          </a:p>
          <a:p>
            <a:endParaRPr lang="en-US" dirty="0" smtClean="0"/>
          </a:p>
          <a:p>
            <a:r>
              <a:rPr lang="en-US" dirty="0" smtClean="0"/>
              <a:t>STEM &amp; NOVA program in Cub Scouting</a:t>
            </a:r>
          </a:p>
          <a:p>
            <a:endParaRPr lang="en-US" dirty="0" smtClean="0"/>
          </a:p>
          <a:p>
            <a:r>
              <a:rPr lang="en-US" dirty="0" smtClean="0"/>
              <a:t>C. Patrick Shields</a:t>
            </a:r>
          </a:p>
          <a:p>
            <a:r>
              <a:rPr lang="en-US" dirty="0" smtClean="0"/>
              <a:t>Ian Smith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STEM and Scouting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Mentor Form &amp; Adult App</a:t>
            </a:r>
          </a:p>
          <a:p>
            <a:r>
              <a:rPr lang="en-US" dirty="0" smtClean="0"/>
              <a:t>Requirements</a:t>
            </a:r>
          </a:p>
          <a:p>
            <a:r>
              <a:rPr lang="en-US" dirty="0" smtClean="0"/>
              <a:t>Stem Flyers</a:t>
            </a:r>
          </a:p>
          <a:p>
            <a:r>
              <a:rPr lang="en-US" dirty="0" err="1" smtClean="0"/>
              <a:t>Powerpoints</a:t>
            </a:r>
            <a:endParaRPr lang="en-US" dirty="0" smtClean="0"/>
          </a:p>
          <a:p>
            <a:r>
              <a:rPr lang="en-US" dirty="0" smtClean="0"/>
              <a:t>Contact Us:</a:t>
            </a:r>
          </a:p>
          <a:p>
            <a:pPr lvl="1"/>
            <a:r>
              <a:rPr lang="en-US" dirty="0" smtClean="0"/>
              <a:t>Patrick Shields 443-573-2537 </a:t>
            </a:r>
            <a:r>
              <a:rPr lang="en-US" dirty="0" smtClean="0">
                <a:hlinkClick r:id="rId2"/>
              </a:rPr>
              <a:t>pshields@baltimorebsa.org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Ian Smith 443-573-2554 </a:t>
            </a:r>
            <a:r>
              <a:rPr lang="en-US" dirty="0" smtClean="0">
                <a:hlinkClick r:id="rId3"/>
              </a:rPr>
              <a:t>ismith@baltimorebsa.org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Let us know on your progress!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you Heard of STEM and Nova?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knows about the Nova and Supernova awards?</a:t>
            </a:r>
          </a:p>
          <a:p>
            <a:r>
              <a:rPr lang="en-US" dirty="0" smtClean="0"/>
              <a:t>What STEM programs are Scouts already doing in schools?</a:t>
            </a:r>
          </a:p>
          <a:p>
            <a:r>
              <a:rPr lang="en-US" dirty="0" smtClean="0"/>
              <a:t>Do you know any scouts who have earned the Nova Award?</a:t>
            </a:r>
          </a:p>
          <a:p>
            <a:r>
              <a:rPr lang="en-US" dirty="0" smtClean="0"/>
              <a:t>Have you been to a STEM event?</a:t>
            </a:r>
          </a:p>
          <a:p>
            <a:pPr lvl="1"/>
            <a:r>
              <a:rPr lang="en-US" dirty="0" smtClean="0"/>
              <a:t>Ft. Meade, Aberdeen Proving Ground, Cub Fun Day, Carroll County STEM day, Martin State Airport.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Nova?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Goal of the Nova program:</a:t>
            </a:r>
          </a:p>
          <a:p>
            <a:pPr lvl="1"/>
            <a:r>
              <a:rPr lang="en-US" dirty="0" smtClean="0"/>
              <a:t>Involve practical knowledge for understanding what STEM education is and how scouting teaches these disciplines.</a:t>
            </a:r>
          </a:p>
          <a:p>
            <a:r>
              <a:rPr lang="en-US" dirty="0" smtClean="0"/>
              <a:t>The award itself:</a:t>
            </a:r>
          </a:p>
          <a:p>
            <a:pPr lvl="1"/>
            <a:r>
              <a:rPr lang="en-US" dirty="0" smtClean="0"/>
              <a:t>Four points divided by Science, Technology, Engineering and Math. The patch and first “Pi Pin” are earned with a new pin per subject.</a:t>
            </a:r>
          </a:p>
          <a:p>
            <a:r>
              <a:rPr lang="en-US" dirty="0" smtClean="0"/>
              <a:t>Requirements for each discipline:</a:t>
            </a:r>
          </a:p>
          <a:p>
            <a:pPr lvl="1"/>
            <a:r>
              <a:rPr lang="en-US" dirty="0" smtClean="0"/>
              <a:t>Cub Scouts theme each nova point to 1 hour of media study, a belt loop/pin and a few activities.</a:t>
            </a:r>
          </a:p>
          <a:p>
            <a:r>
              <a:rPr lang="en-US" dirty="0" smtClean="0"/>
              <a:t>Award Process</a:t>
            </a:r>
          </a:p>
          <a:p>
            <a:pPr lvl="1"/>
            <a:r>
              <a:rPr lang="en-US" dirty="0" smtClean="0"/>
              <a:t>Confirmed within the unit leadership, awarded within the unit.</a:t>
            </a:r>
          </a:p>
          <a:p>
            <a:r>
              <a:rPr lang="en-US" dirty="0" smtClean="0"/>
              <a:t>Who can accomplish it?</a:t>
            </a:r>
          </a:p>
          <a:p>
            <a:pPr lvl="1"/>
            <a:r>
              <a:rPr lang="en-US" dirty="0" smtClean="0"/>
              <a:t>Wolf scouts and older! Best done in groups or a part of regular activities.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Supernova?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/>
          </a:bodyPr>
          <a:lstStyle/>
          <a:p>
            <a:r>
              <a:rPr lang="en-US" dirty="0" smtClean="0"/>
              <a:t>Supernova award:</a:t>
            </a:r>
          </a:p>
          <a:p>
            <a:pPr lvl="1"/>
            <a:r>
              <a:rPr lang="en-US" dirty="0" smtClean="0"/>
              <a:t>Higher, academic based achievement done over the course of months. Best for scouts motivated by STEM education.</a:t>
            </a:r>
          </a:p>
          <a:p>
            <a:r>
              <a:rPr lang="en-US" dirty="0" smtClean="0"/>
              <a:t>The process:</a:t>
            </a:r>
          </a:p>
          <a:p>
            <a:pPr lvl="1"/>
            <a:r>
              <a:rPr lang="en-US" dirty="0" smtClean="0"/>
              <a:t>Find an approved mentor. Begin the requirements. Keep a record of all progress. Finish award. Take packet and application to district advancement chair. Approved application is sent to council for confirmation.</a:t>
            </a:r>
          </a:p>
          <a:p>
            <a:r>
              <a:rPr lang="en-US" dirty="0" smtClean="0"/>
              <a:t>What is a mentor?</a:t>
            </a:r>
          </a:p>
          <a:p>
            <a:pPr lvl="1"/>
            <a:r>
              <a:rPr lang="en-US" dirty="0" smtClean="0"/>
              <a:t>A qualified supervisor to the scout through the award process.</a:t>
            </a:r>
          </a:p>
          <a:p>
            <a:r>
              <a:rPr lang="en-US" dirty="0" smtClean="0"/>
              <a:t>So what is the difference?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Nova or STEM in Weekly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Earning Nova as a group</a:t>
            </a:r>
          </a:p>
          <a:p>
            <a:pPr lvl="1"/>
            <a:r>
              <a:rPr lang="en-US" dirty="0" smtClean="0"/>
              <a:t>Choose a discipline to work into the regular program calendar.</a:t>
            </a:r>
          </a:p>
          <a:p>
            <a:pPr lvl="1"/>
            <a:r>
              <a:rPr lang="en-US" dirty="0" smtClean="0"/>
              <a:t>Mix belt loop or pin activities discussion into the program as an alternative. </a:t>
            </a:r>
          </a:p>
          <a:p>
            <a:pPr lvl="1"/>
            <a:r>
              <a:rPr lang="en-US" dirty="0" smtClean="0"/>
              <a:t>Best as a group rather then a scout doing it alone.</a:t>
            </a:r>
          </a:p>
          <a:p>
            <a:r>
              <a:rPr lang="en-US" dirty="0" smtClean="0"/>
              <a:t>Purposes of the STEM &amp; Nova alongside Scouting</a:t>
            </a:r>
          </a:p>
          <a:p>
            <a:pPr lvl="1"/>
            <a:r>
              <a:rPr lang="en-US" dirty="0" smtClean="0"/>
              <a:t>Earning the Nova award on top of already existing program rather than in place of it.</a:t>
            </a:r>
          </a:p>
          <a:p>
            <a:pPr lvl="1"/>
            <a:r>
              <a:rPr lang="en-US" dirty="0" smtClean="0"/>
              <a:t>Finding ways to include a scout’s education with normal scouting activities. </a:t>
            </a:r>
          </a:p>
          <a:p>
            <a:r>
              <a:rPr lang="en-US" dirty="0" smtClean="0"/>
              <a:t>Traveling or local?</a:t>
            </a:r>
          </a:p>
          <a:p>
            <a:pPr lvl="1"/>
            <a:r>
              <a:rPr lang="en-US" dirty="0" smtClean="0"/>
              <a:t>Are “field trips” needed? Can it all be done at the meeting?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Steps to Earning 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STEP 1: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Leaders and scouts work together to find a STEM discipline to work on.</a:t>
            </a:r>
          </a:p>
          <a:p>
            <a:r>
              <a:rPr lang="en-US" u="sng" dirty="0" smtClean="0"/>
              <a:t>STEP 2:</a:t>
            </a:r>
          </a:p>
          <a:p>
            <a:pPr lvl="1"/>
            <a:r>
              <a:rPr lang="en-US" dirty="0" smtClean="0"/>
              <a:t>Set a plan on what pins or belt loops to apply to the discipline and what educational media that will be used. </a:t>
            </a:r>
          </a:p>
          <a:p>
            <a:r>
              <a:rPr lang="en-US" u="sng" dirty="0" smtClean="0"/>
              <a:t>STEP 3:</a:t>
            </a:r>
          </a:p>
          <a:p>
            <a:pPr lvl="1"/>
            <a:r>
              <a:rPr lang="en-US" dirty="0" smtClean="0"/>
              <a:t>Work with the scouts to complete the requirements as you would with rank advancement or arrow points.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Steps to Earning 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STEP 4:</a:t>
            </a:r>
          </a:p>
          <a:p>
            <a:pPr lvl="1"/>
            <a:r>
              <a:rPr lang="en-US" dirty="0" smtClean="0"/>
              <a:t>Consider your time frame. With proper planning a Nova point can take 4 or 5 hours worth of time, depending on a scout’s aptitude for the subject.</a:t>
            </a:r>
          </a:p>
          <a:p>
            <a:r>
              <a:rPr lang="en-US" u="sng" dirty="0" smtClean="0"/>
              <a:t>STEP 5:</a:t>
            </a:r>
          </a:p>
          <a:p>
            <a:pPr lvl="1"/>
            <a:r>
              <a:rPr lang="en-US" dirty="0" smtClean="0"/>
              <a:t>Track and sign off for completed requirements.</a:t>
            </a:r>
          </a:p>
          <a:p>
            <a:r>
              <a:rPr lang="en-US" u="sng" dirty="0" smtClean="0"/>
              <a:t>STEP 6:</a:t>
            </a:r>
          </a:p>
          <a:p>
            <a:pPr lvl="1"/>
            <a:r>
              <a:rPr lang="en-US" dirty="0" smtClean="0"/>
              <a:t>Recognize patch and Pi Pin recipients at the next Pack Meeting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for Reaching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task of recording and maintaining Supernova mentors falls to the District Advancement Committee.</a:t>
            </a:r>
          </a:p>
          <a:p>
            <a:pPr lvl="1"/>
            <a:r>
              <a:rPr lang="en-US" dirty="0" smtClean="0"/>
              <a:t>There are always a need for mentors. Reach out to your district if they do not have a method for keeping them just yet.</a:t>
            </a:r>
          </a:p>
          <a:p>
            <a:r>
              <a:rPr lang="en-US" dirty="0" smtClean="0"/>
              <a:t>Promote a Nova program as part of your calendar!</a:t>
            </a:r>
          </a:p>
          <a:p>
            <a:pPr lvl="1"/>
            <a:r>
              <a:rPr lang="en-US" dirty="0" smtClean="0"/>
              <a:t>See if there is a badge, pin or achievement that can act as a good jumping off point to work from.</a:t>
            </a:r>
          </a:p>
          <a:p>
            <a:r>
              <a:rPr lang="en-US" dirty="0" smtClean="0"/>
              <a:t>Help us mentor Supernova!</a:t>
            </a:r>
          </a:p>
          <a:p>
            <a:pPr lvl="1"/>
            <a:r>
              <a:rPr lang="en-US" dirty="0" smtClean="0"/>
              <a:t>Reach out to teachers, professionals or educated individuals who may be willing to mentor. </a:t>
            </a:r>
          </a:p>
          <a:p>
            <a:pPr lvl="1"/>
            <a:r>
              <a:rPr lang="en-US" dirty="0" smtClean="0"/>
              <a:t>There are thousands of willing potential STEM volunteers looking to teach youth about their careers.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Catapult Contest!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Take your creation to the launch point!</a:t>
            </a:r>
          </a:p>
          <a:p>
            <a:r>
              <a:rPr lang="en-US" dirty="0" smtClean="0"/>
              <a:t>Furthest shot group earns a Nova patch!</a:t>
            </a:r>
          </a:p>
          <a:p>
            <a:r>
              <a:rPr lang="en-US" smtClean="0"/>
              <a:t>10 </a:t>
            </a:r>
            <a:r>
              <a:rPr lang="en-US" dirty="0" smtClean="0"/>
              <a:t>minutes!</a:t>
            </a:r>
          </a:p>
          <a:p>
            <a:pPr lvl="1"/>
            <a:r>
              <a:rPr lang="en-US" dirty="0" smtClean="0"/>
              <a:t>Nova Shoot! </a:t>
            </a:r>
            <a:r>
              <a:rPr lang="en-US" dirty="0" err="1" smtClean="0"/>
              <a:t>Req</a:t>
            </a:r>
            <a:r>
              <a:rPr lang="en-US" dirty="0" smtClean="0"/>
              <a:t> 5A(1)(2), Record your data!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1857</TotalTime>
  <Words>709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STEM and Scouting</vt:lpstr>
      <vt:lpstr>Have you Heard of STEM and Nova?</vt:lpstr>
      <vt:lpstr>What is Nova?</vt:lpstr>
      <vt:lpstr>What is Supernova?</vt:lpstr>
      <vt:lpstr>Nova or STEM in Weekly Program</vt:lpstr>
      <vt:lpstr>Six Steps to Earning Nova</vt:lpstr>
      <vt:lpstr>Six Steps to Earning Nova</vt:lpstr>
      <vt:lpstr>Needs for Reaching Out</vt:lpstr>
      <vt:lpstr>Catapult Contest!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Will</cp:lastModifiedBy>
  <cp:revision>29</cp:revision>
  <dcterms:created xsi:type="dcterms:W3CDTF">2013-03-13T15:42:09Z</dcterms:created>
  <dcterms:modified xsi:type="dcterms:W3CDTF">2014-04-26T13:16:55Z</dcterms:modified>
</cp:coreProperties>
</file>