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70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417D1-FF17-4639-9C36-5C5BF43A9B9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C0A64-FC1F-4A2A-BBF7-9844DEDB2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3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C0A64-FC1F-4A2A-BBF7-9844DEDB266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9BEE1-76F3-489D-80FF-1ED75CF11954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1284-D349-4399-8431-1B0DB0AB2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urriverspopcorn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8355" y="3581400"/>
          <a:ext cx="2644445" cy="2103120"/>
        </p:xfrm>
        <a:graphic>
          <a:graphicData uri="http://schemas.openxmlformats.org/drawingml/2006/table">
            <a:tbl>
              <a:tblPr/>
              <a:tblGrid>
                <a:gridCol w="844709"/>
                <a:gridCol w="1799736"/>
              </a:tblGrid>
              <a:tr h="177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June 1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Unit Sign Up Due for 2% Bonus Commission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Jun-Aug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District Popcorn Seminars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Aug. 1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Website Opens for Online Sales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Aug. 22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First Order Due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Sept.</a:t>
                      </a:r>
                      <a:b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4-6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First Pickup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Oct. 24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2nd Order Due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FF"/>
                    </a:solidFill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Oct. 17-18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Returns Due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Nov. 1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Kernel's Challenge &amp; Prizes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Nov. 6-8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Calibri"/>
                          <a:ea typeface="Calibri"/>
                          <a:cs typeface="Times New Roman"/>
                        </a:rPr>
                        <a:t>Final Payment Due/2nd Pickup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3197423"/>
            <a:ext cx="1320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2014 Key Dates</a:t>
            </a:r>
            <a:endParaRPr lang="en-US" sz="14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343400" y="3588648"/>
          <a:ext cx="4419600" cy="1973952"/>
        </p:xfrm>
        <a:graphic>
          <a:graphicData uri="http://schemas.openxmlformats.org/drawingml/2006/table">
            <a:tbl>
              <a:tblPr firstRow="1"/>
              <a:tblGrid>
                <a:gridCol w="2220067"/>
                <a:gridCol w="2199533"/>
              </a:tblGrid>
              <a:tr h="1414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sng" dirty="0">
                          <a:solidFill>
                            <a:srgbClr val="0000FF"/>
                          </a:solidFill>
                        </a:rPr>
                        <a:t>Requirement</a:t>
                      </a:r>
                      <a:endParaRPr lang="en-US" sz="1050" dirty="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sng" dirty="0">
                          <a:solidFill>
                            <a:srgbClr val="0000FF"/>
                          </a:solidFill>
                        </a:rPr>
                        <a:t>Unit Commission Bonus</a:t>
                      </a:r>
                      <a:endParaRPr lang="en-US" sz="1050" dirty="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414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dirty="0"/>
                        <a:t>Base Commission Rate</a:t>
                      </a:r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dirty="0"/>
                        <a:t>25%</a:t>
                      </a:r>
                      <a:endParaRPr lang="en-US" sz="1050" dirty="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</a:tr>
              <a:tr h="1859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dirty="0"/>
                        <a:t>Early Sign-up (Before June 1st)</a:t>
                      </a:r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/>
                        <a:t>Additional 2%</a:t>
                      </a:r>
                      <a:endParaRPr lang="en-US" sz="105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414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dirty="0"/>
                        <a:t>Attend a Popcorn Seminar</a:t>
                      </a:r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/>
                        <a:t>Additional 5%</a:t>
                      </a:r>
                      <a:endParaRPr lang="en-US" sz="105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</a:tr>
              <a:tr h="2738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dirty="0"/>
                        <a:t>Unit Pays On Time (On or Before Nov. 8th) </a:t>
                      </a:r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dirty="0"/>
                        <a:t>Additional 5%</a:t>
                      </a:r>
                      <a:endParaRPr lang="en-US" sz="1050" dirty="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2738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dirty="0"/>
                        <a:t>Unit has 3% growth over 2013 Sales</a:t>
                      </a:r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dirty="0"/>
                        <a:t>Additional 3%</a:t>
                      </a:r>
                      <a:endParaRPr lang="en-US" sz="1050" dirty="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</a:tr>
              <a:tr h="2738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dirty="0"/>
                        <a:t>Unit had 8% growth over 2013 Sales</a:t>
                      </a:r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dirty="0" err="1"/>
                        <a:t>Additonal</a:t>
                      </a:r>
                      <a:r>
                        <a:rPr lang="en-US" sz="1050" b="1" dirty="0"/>
                        <a:t> 3%</a:t>
                      </a:r>
                      <a:endParaRPr lang="en-US" sz="1050" dirty="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41474">
                <a:tc>
                  <a:txBody>
                    <a:bodyPr/>
                    <a:lstStyle/>
                    <a:p>
                      <a:pPr algn="ctr" fontAlgn="t"/>
                      <a:endParaRPr lang="en-US" sz="105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50" dirty="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CC"/>
                    </a:solidFill>
                  </a:tcPr>
                </a:tc>
              </a:tr>
              <a:tr h="1414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dirty="0"/>
                        <a:t>Total Possible Commission</a:t>
                      </a:r>
                      <a:endParaRPr lang="en-US" sz="1300" dirty="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dirty="0"/>
                        <a:t>Up to 43% of Total Sales</a:t>
                      </a:r>
                      <a:endParaRPr lang="en-US" sz="1300" dirty="0"/>
                    </a:p>
                  </a:txBody>
                  <a:tcPr marL="6842" marR="6842" marT="6842" marB="6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90973" y="3197423"/>
            <a:ext cx="3352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Earn the Highest Commission for your Unit</a:t>
            </a:r>
            <a:endParaRPr lang="en-US" sz="14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381000" y="76200"/>
            <a:ext cx="8077200" cy="3106114"/>
            <a:chOff x="381000" y="76200"/>
            <a:chExt cx="8077200" cy="3106114"/>
          </a:xfrm>
        </p:grpSpPr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1066800" y="569893"/>
              <a:ext cx="70104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smtClean="0"/>
                <a:t>Every autumn, units from the Four Rivers District participate in Popcorn Sales. Popcorn is sold directly by the scouts themselves through: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/>
                <a:t> Door-to-door Sales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/>
                <a:t> At businesses and other sales venues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38200" y="76200"/>
              <a:ext cx="7620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2014 Resources are being updated and linked to this page when finished.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81000" y="1524000"/>
              <a:ext cx="7924799" cy="1658314"/>
              <a:chOff x="457201" y="819090"/>
              <a:chExt cx="7924799" cy="1658314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457201" y="1270337"/>
                <a:ext cx="3962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002060"/>
                    </a:solidFill>
                  </a:rPr>
                  <a:t>It Supports all levels of our Scouting Program: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1200" b="1" dirty="0" smtClean="0">
                    <a:solidFill>
                      <a:srgbClr val="002060"/>
                    </a:solidFill>
                  </a:rPr>
                  <a:t> Money for Scouting Units to perform their activities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1200" b="1" dirty="0" smtClean="0">
                    <a:solidFill>
                      <a:srgbClr val="002060"/>
                    </a:solidFill>
                  </a:rPr>
                  <a:t> Saving to Scouting Families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1200" b="1" dirty="0" smtClean="0">
                    <a:solidFill>
                      <a:srgbClr val="002060"/>
                    </a:solidFill>
                  </a:rPr>
                  <a:t> Income to the Council to better serve all Scouting members</a:t>
                </a:r>
                <a:endParaRPr lang="en-US" sz="12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14600" y="819090"/>
                <a:ext cx="3276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9900"/>
                    </a:solidFill>
                  </a:rPr>
                  <a:t>Popcorn is a….</a:t>
                </a:r>
                <a:r>
                  <a:rPr lang="en-US" sz="1600" b="1" dirty="0" smtClean="0">
                    <a:solidFill>
                      <a:srgbClr val="009900"/>
                    </a:solidFill>
                  </a:rPr>
                  <a:t>WIN</a:t>
                </a:r>
                <a:r>
                  <a:rPr lang="en-US" b="1" dirty="0" smtClean="0">
                    <a:solidFill>
                      <a:srgbClr val="009900"/>
                    </a:solidFill>
                  </a:rPr>
                  <a:t> – WIN – </a:t>
                </a:r>
                <a:r>
                  <a:rPr lang="en-US" sz="2000" b="1" dirty="0" smtClean="0">
                    <a:solidFill>
                      <a:srgbClr val="009900"/>
                    </a:solidFill>
                  </a:rPr>
                  <a:t>WIN</a:t>
                </a:r>
                <a:endParaRPr lang="en-US" b="1" dirty="0">
                  <a:solidFill>
                    <a:srgbClr val="00990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480327" y="1277075"/>
                <a:ext cx="390167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rgbClr val="002060"/>
                    </a:solidFill>
                  </a:rPr>
                  <a:t>Support Scouting in 2014 and sell Popcorn!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1200" b="1" dirty="0" smtClean="0">
                    <a:solidFill>
                      <a:srgbClr val="002060"/>
                    </a:solidFill>
                  </a:rPr>
                  <a:t> Scouts learn teamwork, goal-setting and grow in confidence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1200" b="1" dirty="0" smtClean="0">
                    <a:solidFill>
                      <a:srgbClr val="002060"/>
                    </a:solidFill>
                  </a:rPr>
                  <a:t> Your unit adventures will multiply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1200" b="1" dirty="0" smtClean="0">
                    <a:solidFill>
                      <a:srgbClr val="002060"/>
                    </a:solidFill>
                  </a:rPr>
                  <a:t> Scouts will  be able to do more and advance farther in Scouting</a:t>
                </a:r>
                <a:endParaRPr lang="en-US" sz="12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639500" y="5791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Our District Popcorn Kernel is Bev Madden. Please contact her if you have any questions or comments at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fourriverspopcorn@yahoo.com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289</Words>
  <Application>Microsoft Office PowerPoint</Application>
  <PresentationFormat>On-screen Show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Will</cp:lastModifiedBy>
  <cp:revision>3</cp:revision>
  <dcterms:created xsi:type="dcterms:W3CDTF">2014-04-15T19:19:27Z</dcterms:created>
  <dcterms:modified xsi:type="dcterms:W3CDTF">2014-04-16T21:42:06Z</dcterms:modified>
</cp:coreProperties>
</file>